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Lst>
  <p:notesMasterIdLst>
    <p:notesMasterId r:id="rId9"/>
  </p:notesMasterIdLst>
  <p:handoutMasterIdLst>
    <p:handoutMasterId r:id="rId10"/>
  </p:handoutMasterIdLst>
  <p:sldIdLst>
    <p:sldId id="256" r:id="rId2"/>
    <p:sldId id="272" r:id="rId3"/>
    <p:sldId id="259" r:id="rId4"/>
    <p:sldId id="294" r:id="rId5"/>
    <p:sldId id="290" r:id="rId6"/>
    <p:sldId id="293" r:id="rId7"/>
    <p:sldId id="269"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22" d="100"/>
          <a:sy n="122" d="100"/>
        </p:scale>
        <p:origin x="174" y="96"/>
      </p:cViewPr>
      <p:guideLst/>
    </p:cSldViewPr>
  </p:slideViewPr>
  <p:notesTextViewPr>
    <p:cViewPr>
      <p:scale>
        <a:sx n="1" d="1"/>
        <a:sy n="1" d="1"/>
      </p:scale>
      <p:origin x="0" y="0"/>
    </p:cViewPr>
  </p:notesTextViewPr>
  <p:notesViewPr>
    <p:cSldViewPr snapToGrid="0">
      <p:cViewPr varScale="1">
        <p:scale>
          <a:sx n="52" d="100"/>
          <a:sy n="52" d="100"/>
        </p:scale>
        <p:origin x="18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AE457D-3A11-44B8-9ADD-1B70416817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A61175-7913-4DAE-BBD3-BB8CA4274D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906E46-DB8B-46E4-82F4-5BB4AFAA7E4A}" type="datetimeFigureOut">
              <a:rPr lang="en-US" smtClean="0"/>
              <a:t>10/18/2020</a:t>
            </a:fld>
            <a:endParaRPr lang="en-US"/>
          </a:p>
        </p:txBody>
      </p:sp>
      <p:sp>
        <p:nvSpPr>
          <p:cNvPr id="4" name="Footer Placeholder 3">
            <a:extLst>
              <a:ext uri="{FF2B5EF4-FFF2-40B4-BE49-F238E27FC236}">
                <a16:creationId xmlns:a16="http://schemas.microsoft.com/office/drawing/2014/main" id="{75E69181-5DC2-4178-9912-11A5B1A4C1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2DAD2F-3172-41B9-A89F-55205F3E0F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5D3014-E881-4BEC-B3F7-575D9436F47A}" type="slidenum">
              <a:rPr lang="en-US" smtClean="0"/>
              <a:t>‹#›</a:t>
            </a:fld>
            <a:endParaRPr lang="en-US"/>
          </a:p>
        </p:txBody>
      </p:sp>
    </p:spTree>
    <p:extLst>
      <p:ext uri="{BB962C8B-B14F-4D97-AF65-F5344CB8AC3E}">
        <p14:creationId xmlns:p14="http://schemas.microsoft.com/office/powerpoint/2010/main" val="100630420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55A5D-208D-427F-A273-BD01811D6914}" type="datetimeFigureOut">
              <a:rPr lang="en-US" smtClean="0"/>
              <a:t>10/18/2020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7673E-4CEC-4C16-BB90-554F43A36920}" type="slidenum">
              <a:rPr lang="en-US" smtClean="0"/>
              <a:t>‹#›</a:t>
            </a:fld>
            <a:endParaRPr lang="en-US"/>
          </a:p>
        </p:txBody>
      </p:sp>
    </p:spTree>
    <p:extLst>
      <p:ext uri="{BB962C8B-B14F-4D97-AF65-F5344CB8AC3E}">
        <p14:creationId xmlns:p14="http://schemas.microsoft.com/office/powerpoint/2010/main" val="355878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136186-92B7-447E-BDFF-9129ADA237B6}"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grpSp>
        <p:nvGrpSpPr>
          <p:cNvPr id="26" name="Group 25">
            <a:extLst>
              <a:ext uri="{FF2B5EF4-FFF2-40B4-BE49-F238E27FC236}">
                <a16:creationId xmlns:a16="http://schemas.microsoft.com/office/drawing/2014/main" id="{16CA7927-15E7-4926-8BD3-8F60C61CD509}"/>
              </a:ext>
            </a:extLst>
          </p:cNvPr>
          <p:cNvGrpSpPr/>
          <p:nvPr userDrawn="1"/>
        </p:nvGrpSpPr>
        <p:grpSpPr>
          <a:xfrm>
            <a:off x="-8466" y="-8468"/>
            <a:ext cx="9171316" cy="6874935"/>
            <a:chOff x="-8466" y="-8468"/>
            <a:chExt cx="9171316" cy="6874935"/>
          </a:xfrm>
        </p:grpSpPr>
        <p:cxnSp>
          <p:nvCxnSpPr>
            <p:cNvPr id="27" name="Straight Connector 26">
              <a:extLst>
                <a:ext uri="{FF2B5EF4-FFF2-40B4-BE49-F238E27FC236}">
                  <a16:creationId xmlns:a16="http://schemas.microsoft.com/office/drawing/2014/main" id="{1FC12ECA-0F91-4AE0-96C6-D6CA91914F7F}"/>
                </a:ext>
              </a:extLst>
            </p:cNvPr>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3790D0D-D13C-4C79-8DE5-857E5C1620C3}"/>
                </a:ext>
              </a:extLst>
            </p:cNvPr>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a:extLst>
                <a:ext uri="{FF2B5EF4-FFF2-40B4-BE49-F238E27FC236}">
                  <a16:creationId xmlns:a16="http://schemas.microsoft.com/office/drawing/2014/main" id="{2538FB2B-CA95-4651-BEB7-FC3854ECE99A}"/>
                </a:ext>
              </a:extLst>
            </p:cNvPr>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a:extLst>
                <a:ext uri="{FF2B5EF4-FFF2-40B4-BE49-F238E27FC236}">
                  <a16:creationId xmlns:a16="http://schemas.microsoft.com/office/drawing/2014/main" id="{4077912C-A2C1-4382-933E-1C6B2942CD2D}"/>
                </a:ext>
              </a:extLst>
            </p:cNvPr>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a:extLst>
                <a:ext uri="{FF2B5EF4-FFF2-40B4-BE49-F238E27FC236}">
                  <a16:creationId xmlns:a16="http://schemas.microsoft.com/office/drawing/2014/main" id="{17C0C31B-B9D6-41C4-9B5F-E064195C65B3}"/>
                </a:ext>
              </a:extLst>
            </p:cNvPr>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a:extLst>
                <a:ext uri="{FF2B5EF4-FFF2-40B4-BE49-F238E27FC236}">
                  <a16:creationId xmlns:a16="http://schemas.microsoft.com/office/drawing/2014/main" id="{3D54301E-52EB-4AF3-BBBB-CF90F854FD3F}"/>
                </a:ext>
              </a:extLst>
            </p:cNvPr>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a:extLst>
                <a:ext uri="{FF2B5EF4-FFF2-40B4-BE49-F238E27FC236}">
                  <a16:creationId xmlns:a16="http://schemas.microsoft.com/office/drawing/2014/main" id="{B0ABC393-F726-40B1-BF61-C7EC5A21AA5C}"/>
                </a:ext>
              </a:extLst>
            </p:cNvPr>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a:extLst>
                <a:ext uri="{FF2B5EF4-FFF2-40B4-BE49-F238E27FC236}">
                  <a16:creationId xmlns:a16="http://schemas.microsoft.com/office/drawing/2014/main" id="{68EDC8AA-F783-40E9-8DC2-AAA42BC21ECA}"/>
                </a:ext>
              </a:extLst>
            </p:cNvPr>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a:extLst>
                <a:ext uri="{FF2B5EF4-FFF2-40B4-BE49-F238E27FC236}">
                  <a16:creationId xmlns:a16="http://schemas.microsoft.com/office/drawing/2014/main" id="{D25E83A3-4DB7-4921-AFDA-BEF70BDCF550}"/>
                </a:ext>
              </a:extLst>
            </p:cNvPr>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17">
              <a:extLst>
                <a:ext uri="{FF2B5EF4-FFF2-40B4-BE49-F238E27FC236}">
                  <a16:creationId xmlns:a16="http://schemas.microsoft.com/office/drawing/2014/main" id="{6F0A54A4-B090-44E7-AD11-AFED4F5335ED}"/>
                </a:ext>
              </a:extLst>
            </p:cNvPr>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93969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26531848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0038679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47534562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336529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57485851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67E6A-2A34-40A5-9009-4E90CFB11582}"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954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633EB7-27E0-47BE-917D-B936F3E01687}"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827207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C52AA-5530-476D-AAD2-10BEB2B930AE}"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spTree>
    <p:extLst>
      <p:ext uri="{BB962C8B-B14F-4D97-AF65-F5344CB8AC3E}">
        <p14:creationId xmlns:p14="http://schemas.microsoft.com/office/powerpoint/2010/main" val="1613800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A42960-4ECC-421B-938D-2205683E2598}" type="datetime1">
              <a:rPr lang="en-US" smtClean="0"/>
              <a:t>10/18/2020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99608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5A9C0-6581-450F-96A0-3BCD53332AC3}" type="datetime1">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17103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4D342-1BCD-49E0-8194-7FAE65611B0D}" type="datetime1">
              <a:rPr lang="en-US" smtClean="0"/>
              <a:t>10/18/2020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1785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6757A6-2B9E-4807-983C-50C3D6DB6D00}" type="datetime1">
              <a:rPr lang="en-US" smtClean="0"/>
              <a:t>10/18/2020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241269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4AD30-F1E7-4D0F-A01D-F07F8A8110DD}" type="datetime1">
              <a:rPr lang="en-US" smtClean="0"/>
              <a:t>10/18/2020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503536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CD509F-7536-4F4B-AFAD-38C19040C64A}" type="datetime1">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8100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56D8C6-A843-4E27-81C0-22AE05D7A797}" type="datetime1">
              <a:rPr lang="en-US" smtClean="0"/>
              <a:t>10/18/2020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3031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746FDDE-C4EC-4ECF-9C66-3BAEF02092A7}" type="datetime1">
              <a:rPr lang="en-US" smtClean="0"/>
              <a:t>10/18/2020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FD5DA0F0-1D62-4FDB-A121-3187D2513FEB}" type="slidenum">
              <a:rPr lang="en-US" smtClean="0"/>
              <a:t>‹#›</a:t>
            </a:fld>
            <a:endParaRPr lang="en-US"/>
          </a:p>
        </p:txBody>
      </p:sp>
    </p:spTree>
    <p:extLst>
      <p:ext uri="{BB962C8B-B14F-4D97-AF65-F5344CB8AC3E}">
        <p14:creationId xmlns:p14="http://schemas.microsoft.com/office/powerpoint/2010/main" val="2705769407"/>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fontScale="90000"/>
          </a:bodyPr>
          <a:lstStyle/>
          <a:p>
            <a:r>
              <a:rPr lang="en-US" sz="3200" dirty="0"/>
              <a:t>UCB Data Analytics Bootcamp 2020 </a:t>
            </a:r>
            <a:br>
              <a:rPr lang="en-US" sz="3200" dirty="0"/>
            </a:br>
            <a:br>
              <a:rPr lang="en-US" sz="3200" dirty="0"/>
            </a:br>
            <a:br>
              <a:rPr lang="en-US" sz="3200" dirty="0"/>
            </a:br>
            <a:r>
              <a:rPr lang="en-US" sz="3200" dirty="0"/>
              <a:t>Analysis of </a:t>
            </a:r>
            <a:br>
              <a:rPr lang="en-US" sz="3200" dirty="0"/>
            </a:br>
            <a:r>
              <a:rPr lang="en-US" sz="3200" dirty="0"/>
              <a:t>USA emissions </a:t>
            </a:r>
            <a:br>
              <a:rPr lang="en-US" sz="3200" dirty="0"/>
            </a:br>
            <a:r>
              <a:rPr lang="en-US" sz="3200" dirty="0"/>
              <a:t>and EV adoption</a:t>
            </a:r>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85000" lnSpcReduction="10000"/>
          </a:bodyPr>
          <a:lstStyle/>
          <a:p>
            <a:r>
              <a:rPr lang="en-US" b="1" dirty="0"/>
              <a:t>Team Captain Data Crunch</a:t>
            </a:r>
          </a:p>
          <a:p>
            <a:r>
              <a:rPr lang="en-US" dirty="0"/>
              <a:t>Allyson Chau, Craig Nowakowski, Raymond Garskovas, Varun Kaushik</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1</a:t>
            </a:fld>
            <a:endParaRPr lang="en-US"/>
          </a:p>
        </p:txBody>
      </p:sp>
      <p:pic>
        <p:nvPicPr>
          <p:cNvPr id="4" name="Picture 3">
            <a:extLst>
              <a:ext uri="{FF2B5EF4-FFF2-40B4-BE49-F238E27FC236}">
                <a16:creationId xmlns:a16="http://schemas.microsoft.com/office/drawing/2014/main" id="{0CFEC1FC-B21B-403D-93D6-0FEA455F1105}"/>
              </a:ext>
            </a:extLst>
          </p:cNvPr>
          <p:cNvPicPr>
            <a:picLocks noChangeAspect="1"/>
          </p:cNvPicPr>
          <p:nvPr/>
        </p:nvPicPr>
        <p:blipFill>
          <a:blip r:embed="rId2"/>
          <a:stretch>
            <a:fillRect/>
          </a:stretch>
        </p:blipFill>
        <p:spPr>
          <a:xfrm>
            <a:off x="235231" y="5335665"/>
            <a:ext cx="2913560" cy="1522335"/>
          </a:xfrm>
          <a:prstGeom prst="rect">
            <a:avLst/>
          </a:prstGeom>
        </p:spPr>
      </p:pic>
      <p:pic>
        <p:nvPicPr>
          <p:cNvPr id="6" name="Picture 5">
            <a:extLst>
              <a:ext uri="{FF2B5EF4-FFF2-40B4-BE49-F238E27FC236}">
                <a16:creationId xmlns:a16="http://schemas.microsoft.com/office/drawing/2014/main" id="{A163253A-6949-4556-BE34-CB523C0C8DF4}"/>
              </a:ext>
            </a:extLst>
          </p:cNvPr>
          <p:cNvPicPr>
            <a:picLocks noChangeAspect="1"/>
          </p:cNvPicPr>
          <p:nvPr/>
        </p:nvPicPr>
        <p:blipFill rotWithShape="1">
          <a:blip r:embed="rId3"/>
          <a:srcRect l="6610" r="14391" b="1"/>
          <a:stretch/>
        </p:blipFill>
        <p:spPr>
          <a:xfrm>
            <a:off x="1482039" y="2949515"/>
            <a:ext cx="1799611" cy="1349711"/>
          </a:xfrm>
          <a:prstGeom prst="rect">
            <a:avLst/>
          </a:prstGeom>
        </p:spPr>
      </p:pic>
    </p:spTree>
    <p:extLst>
      <p:ext uri="{BB962C8B-B14F-4D97-AF65-F5344CB8AC3E}">
        <p14:creationId xmlns:p14="http://schemas.microsoft.com/office/powerpoint/2010/main" val="378203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7BEAC-4740-441A-8780-800B7EA76825}"/>
              </a:ext>
            </a:extLst>
          </p:cNvPr>
          <p:cNvPicPr>
            <a:picLocks noChangeAspect="1"/>
          </p:cNvPicPr>
          <p:nvPr/>
        </p:nvPicPr>
        <p:blipFill rotWithShape="1">
          <a:blip r:embed="rId2"/>
          <a:srcRect l="15933" t="9091" r="30432" b="3"/>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4035422" y="1678664"/>
            <a:ext cx="3511940" cy="2934899"/>
          </a:xfrm>
        </p:spPr>
        <p:txBody>
          <a:bodyPr vert="horz" lIns="91440" tIns="45720" rIns="91440" bIns="45720" rtlCol="0" anchor="b">
            <a:normAutofit/>
          </a:bodyPr>
          <a:lstStyle/>
          <a:p>
            <a:pPr>
              <a:lnSpc>
                <a:spcPct val="90000"/>
              </a:lnSpc>
            </a:pPr>
            <a:r>
              <a:rPr lang="en-US" sz="2000" dirty="0">
                <a:solidFill>
                  <a:srgbClr val="00B050"/>
                </a:solidFill>
              </a:rPr>
              <a:t>Agenda:</a:t>
            </a:r>
            <a:br>
              <a:rPr lang="en-US" sz="2000" dirty="0"/>
            </a:br>
            <a:br>
              <a:rPr lang="en-US" sz="2000" dirty="0"/>
            </a:br>
            <a:br>
              <a:rPr lang="en-US" sz="2000" dirty="0">
                <a:solidFill>
                  <a:schemeClr val="bg1">
                    <a:lumMod val="50000"/>
                  </a:schemeClr>
                </a:solidFill>
              </a:rPr>
            </a:br>
            <a:r>
              <a:rPr lang="en-US" sz="2000" dirty="0">
                <a:solidFill>
                  <a:schemeClr val="bg1">
                    <a:lumMod val="50000"/>
                  </a:schemeClr>
                </a:solidFill>
              </a:rPr>
              <a:t>1. Project methodology</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2. Data sources &amp; coding approach</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3. Project findings and visualizations</a:t>
            </a:r>
          </a:p>
        </p:txBody>
      </p:sp>
      <p:sp>
        <p:nvSpPr>
          <p:cNvPr id="5" name="Slide Number Placeholder 4">
            <a:extLst>
              <a:ext uri="{FF2B5EF4-FFF2-40B4-BE49-F238E27FC236}">
                <a16:creationId xmlns:a16="http://schemas.microsoft.com/office/drawing/2014/main" id="{B4209E7D-5DCD-4000-9CBD-44E656CCF0AE}"/>
              </a:ext>
            </a:extLst>
          </p:cNvPr>
          <p:cNvSpPr>
            <a:spLocks noGrp="1"/>
          </p:cNvSpPr>
          <p:nvPr>
            <p:ph type="sldNum" sz="quarter" idx="12"/>
          </p:nvPr>
        </p:nvSpPr>
        <p:spPr>
          <a:xfrm>
            <a:off x="6442997" y="6041362"/>
            <a:ext cx="512504" cy="365125"/>
          </a:xfrm>
        </p:spPr>
        <p:txBody>
          <a:bodyPr vert="horz" lIns="91440" tIns="45720" rIns="91440" bIns="45720" rtlCol="0" anchor="ctr">
            <a:normAutofit/>
          </a:bodyPr>
          <a:lstStyle/>
          <a:p>
            <a:pPr defTabSz="914400">
              <a:spcAft>
                <a:spcPts val="600"/>
              </a:spcAft>
            </a:pPr>
            <a:fld id="{FD5DA0F0-1D62-4FDB-A121-3187D2513FEB}" type="slidenum">
              <a:rPr lang="en-US" smtClean="0"/>
              <a:pPr defTabSz="914400">
                <a:spcAft>
                  <a:spcPts val="600"/>
                </a:spcAft>
              </a:pPr>
              <a:t>2</a:t>
            </a:fld>
            <a:endParaRPr lang="en-US"/>
          </a:p>
        </p:txBody>
      </p:sp>
    </p:spTree>
    <p:extLst>
      <p:ext uri="{BB962C8B-B14F-4D97-AF65-F5344CB8AC3E}">
        <p14:creationId xmlns:p14="http://schemas.microsoft.com/office/powerpoint/2010/main" val="67503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Background and mission overview</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lnSpc>
                <a:spcPct val="90000"/>
              </a:lnSpc>
              <a:spcBef>
                <a:spcPts val="600"/>
              </a:spcBef>
              <a:buNone/>
            </a:pPr>
            <a:r>
              <a:rPr lang="en-US" sz="1600" b="1" i="1" dirty="0"/>
              <a:t>Rising Global Emissions Threaten Livelihoods across the World</a:t>
            </a:r>
            <a:r>
              <a:rPr lang="en-US" b="1" i="1" dirty="0"/>
              <a:t> </a:t>
            </a:r>
          </a:p>
          <a:p>
            <a:pPr>
              <a:lnSpc>
                <a:spcPct val="90000"/>
              </a:lnSpc>
              <a:spcBef>
                <a:spcPts val="600"/>
              </a:spcBef>
              <a:buFont typeface="Arial" panose="020B0604020202020204" pitchFamily="34" charset="0"/>
              <a:buChar char="•"/>
            </a:pPr>
            <a:r>
              <a:rPr lang="en-US" sz="1200" dirty="0"/>
              <a:t>Global Temperatures (due to CO2 emissions) have risen by ~1.1 deg C from pre-industrial levels</a:t>
            </a:r>
          </a:p>
          <a:p>
            <a:pPr>
              <a:lnSpc>
                <a:spcPct val="90000"/>
              </a:lnSpc>
              <a:spcBef>
                <a:spcPts val="600"/>
              </a:spcBef>
              <a:buFont typeface="Arial" panose="020B0604020202020204" pitchFamily="34" charset="0"/>
              <a:buChar char="•"/>
            </a:pPr>
            <a:r>
              <a:rPr lang="en-US" sz="1200" dirty="0"/>
              <a:t>Per Scientists, a further temperature rise &gt;1.5 deg C will have dire consequences</a:t>
            </a:r>
          </a:p>
          <a:p>
            <a:pPr>
              <a:lnSpc>
                <a:spcPct val="90000"/>
              </a:lnSpc>
              <a:spcBef>
                <a:spcPts val="600"/>
              </a:spcBef>
              <a:buFont typeface="Arial" panose="020B0604020202020204" pitchFamily="34" charset="0"/>
              <a:buChar char="•"/>
            </a:pPr>
            <a:r>
              <a:rPr lang="en-US" sz="1200" dirty="0"/>
              <a:t>Recently, the United States exited the Paris Climate Agreement</a:t>
            </a:r>
          </a:p>
          <a:p>
            <a:pPr>
              <a:lnSpc>
                <a:spcPct val="90000"/>
              </a:lnSpc>
              <a:spcBef>
                <a:spcPts val="600"/>
              </a:spcBef>
              <a:buFont typeface="Arial" panose="020B0604020202020204" pitchFamily="34" charset="0"/>
              <a:buChar char="•"/>
            </a:pPr>
            <a:endParaRPr lang="en-US" sz="1200" dirty="0"/>
          </a:p>
          <a:p>
            <a:pPr>
              <a:lnSpc>
                <a:spcPct val="90000"/>
              </a:lnSpc>
              <a:spcBef>
                <a:spcPts val="600"/>
              </a:spcBef>
              <a:buFont typeface="Arial" panose="020B0604020202020204" pitchFamily="34" charset="0"/>
              <a:buChar char="•"/>
            </a:pPr>
            <a:endParaRPr lang="en-US" sz="1200" dirty="0"/>
          </a:p>
          <a:p>
            <a:pPr marL="0" indent="0">
              <a:lnSpc>
                <a:spcPct val="90000"/>
              </a:lnSpc>
              <a:spcBef>
                <a:spcPts val="600"/>
              </a:spcBef>
              <a:buNone/>
            </a:pPr>
            <a:r>
              <a:rPr lang="en-US" sz="1600" b="1" i="1" dirty="0"/>
              <a:t>Individual US States are Handling Climate Change with Various Methods</a:t>
            </a:r>
          </a:p>
          <a:p>
            <a:pPr>
              <a:lnSpc>
                <a:spcPct val="90000"/>
              </a:lnSpc>
              <a:spcBef>
                <a:spcPts val="600"/>
              </a:spcBef>
              <a:buFont typeface="Arial" panose="020B0604020202020204" pitchFamily="34" charset="0"/>
              <a:buChar char="•"/>
            </a:pPr>
            <a:r>
              <a:rPr lang="en-US" sz="1200" dirty="0"/>
              <a:t>Incentivizing EV Infrastructure is a way of increasing adoption of electric vehicles</a:t>
            </a:r>
          </a:p>
          <a:p>
            <a:pPr>
              <a:lnSpc>
                <a:spcPct val="90000"/>
              </a:lnSpc>
              <a:spcBef>
                <a:spcPts val="600"/>
              </a:spcBef>
              <a:buFont typeface="Arial" panose="020B0604020202020204" pitchFamily="34" charset="0"/>
              <a:buChar char="•"/>
            </a:pPr>
            <a:r>
              <a:rPr lang="en-US" sz="1200" dirty="0"/>
              <a:t>Even in a hyper-polarized political environment, EVs maintain bipartisan support</a:t>
            </a:r>
          </a:p>
          <a:p>
            <a:pPr>
              <a:lnSpc>
                <a:spcPct val="90000"/>
              </a:lnSpc>
              <a:spcBef>
                <a:spcPts val="600"/>
              </a:spcBef>
              <a:buFont typeface="Arial" panose="020B0604020202020204" pitchFamily="34" charset="0"/>
              <a:buChar char="•"/>
            </a:pPr>
            <a:r>
              <a:rPr lang="en-US" sz="1200" dirty="0"/>
              <a:t>Some States are prioritizing the construction of EV infrastructure more than others</a:t>
            </a:r>
          </a:p>
          <a:p>
            <a:pPr marL="0" indent="0">
              <a:lnSpc>
                <a:spcPct val="90000"/>
              </a:lnSpc>
              <a:spcBef>
                <a:spcPts val="600"/>
              </a:spcBef>
              <a:buNone/>
            </a:pPr>
            <a:endParaRPr lang="en-US" sz="1200" dirty="0"/>
          </a:p>
          <a:p>
            <a:pPr marL="0" indent="0">
              <a:lnSpc>
                <a:spcPct val="90000"/>
              </a:lnSpc>
              <a:spcBef>
                <a:spcPts val="600"/>
              </a:spcBef>
              <a:buNone/>
            </a:pPr>
            <a:endParaRPr lang="en-US" sz="1200" dirty="0"/>
          </a:p>
          <a:p>
            <a:pPr marL="0" indent="0">
              <a:lnSpc>
                <a:spcPct val="90000"/>
              </a:lnSpc>
              <a:spcBef>
                <a:spcPts val="600"/>
              </a:spcBef>
              <a:buNone/>
            </a:pPr>
            <a:r>
              <a:rPr lang="en-US" sz="1600" b="1" i="1" dirty="0"/>
              <a:t>Consumers, who hope to lower their personal emissions, may look to solutions such as Electric vehicles</a:t>
            </a:r>
          </a:p>
          <a:p>
            <a:pPr>
              <a:lnSpc>
                <a:spcPct val="90000"/>
              </a:lnSpc>
              <a:spcBef>
                <a:spcPts val="600"/>
              </a:spcBef>
              <a:buFont typeface="Arial" panose="020B0604020202020204" pitchFamily="34" charset="0"/>
              <a:buChar char="•"/>
            </a:pPr>
            <a:r>
              <a:rPr lang="en-US" sz="1200" dirty="0"/>
              <a:t>Electric Vehicles can reduce the emissions that contribute to climate change and smog, improving public health and reducing ecological damage</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3</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3448543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Problem statement and thesis</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buNone/>
            </a:pPr>
            <a:r>
              <a:rPr lang="en-US" b="1" cap="all" dirty="0"/>
              <a:t>OUR PROBLEM:</a:t>
            </a:r>
            <a:endParaRPr lang="en-US" sz="1600" dirty="0"/>
          </a:p>
          <a:p>
            <a:r>
              <a:rPr lang="en-US" sz="1600" dirty="0"/>
              <a:t>With the aim of reducing greenhouse gas emissions associated with the transportation sector, policymakers are supporting a multitude of measures to increase electric vehicle adoption. </a:t>
            </a:r>
          </a:p>
          <a:p>
            <a:r>
              <a:rPr lang="en-US" sz="1600" dirty="0"/>
              <a:t>The actual amount of emissions reduction electric vehicles provide is dependent on when and where drivers charge the vehicles.</a:t>
            </a:r>
          </a:p>
          <a:p>
            <a:pPr marL="0" indent="0">
              <a:buNone/>
            </a:pPr>
            <a:endParaRPr lang="en-US" sz="1600" b="1" cap="all" dirty="0"/>
          </a:p>
          <a:p>
            <a:pPr marL="0" indent="0">
              <a:buNone/>
            </a:pPr>
            <a:r>
              <a:rPr lang="en-US" sz="1600" b="1" cap="all" dirty="0"/>
              <a:t>Thesis:</a:t>
            </a:r>
            <a:endParaRPr lang="en-US" sz="1600" dirty="0"/>
          </a:p>
          <a:p>
            <a:r>
              <a:rPr lang="en-US" sz="1600" dirty="0"/>
              <a:t>This analysis intends to contribute to our understanding of the degree to which states are emitting CO2 compared to the entire USA and how much states are adopting EVs through their instillations charging stations</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4</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1904115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800" dirty="0">
                <a:solidFill>
                  <a:srgbClr val="00B050"/>
                </a:solidFill>
              </a:rPr>
              <a:t>Data analysis methodology</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5</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
        <p:nvSpPr>
          <p:cNvPr id="11" name="Content Placeholder 2">
            <a:extLst>
              <a:ext uri="{FF2B5EF4-FFF2-40B4-BE49-F238E27FC236}">
                <a16:creationId xmlns:a16="http://schemas.microsoft.com/office/drawing/2014/main" id="{DD9F3721-AC27-417A-970F-F21E998B9277}"/>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r>
              <a:rPr lang="en-US" sz="1600" b="1" i="1" dirty="0"/>
              <a:t>Data collection:</a:t>
            </a:r>
          </a:p>
          <a:p>
            <a:pPr marL="0" indent="0">
              <a:lnSpc>
                <a:spcPct val="90000"/>
              </a:lnSpc>
              <a:spcBef>
                <a:spcPts val="600"/>
              </a:spcBef>
              <a:buNone/>
            </a:pPr>
            <a:r>
              <a:rPr lang="en-US" sz="1200" i="1" dirty="0"/>
              <a:t>We utilized three data sources to assist in our analysis:</a:t>
            </a:r>
          </a:p>
          <a:p>
            <a:pPr>
              <a:lnSpc>
                <a:spcPct val="90000"/>
              </a:lnSpc>
              <a:spcBef>
                <a:spcPts val="600"/>
              </a:spcBef>
              <a:buFont typeface="Arial" panose="020B0604020202020204" pitchFamily="34" charset="0"/>
              <a:buChar char="•"/>
            </a:pPr>
            <a:r>
              <a:rPr lang="en-US" sz="1200" i="1" dirty="0"/>
              <a:t>US Emissions Data: Map of the Co2 data over time for the USA</a:t>
            </a:r>
          </a:p>
          <a:p>
            <a:pPr>
              <a:lnSpc>
                <a:spcPct val="90000"/>
              </a:lnSpc>
              <a:spcBef>
                <a:spcPts val="600"/>
              </a:spcBef>
              <a:buFont typeface="Arial" panose="020B0604020202020204" pitchFamily="34" charset="0"/>
              <a:buChar char="•"/>
            </a:pPr>
            <a:r>
              <a:rPr lang="en-US" sz="1200" i="1" dirty="0"/>
              <a:t>State-by-state CO2 Emissions Data: CSVs containing 30 years of USA State emissions Data</a:t>
            </a:r>
          </a:p>
          <a:p>
            <a:pPr>
              <a:lnSpc>
                <a:spcPct val="90000"/>
              </a:lnSpc>
              <a:spcBef>
                <a:spcPts val="600"/>
              </a:spcBef>
              <a:buFont typeface="Arial" panose="020B0604020202020204" pitchFamily="34" charset="0"/>
              <a:buChar char="•"/>
            </a:pPr>
            <a:r>
              <a:rPr lang="en-US" sz="1200" i="1" dirty="0"/>
              <a:t>EV Station Data: JSON file with 10 years of charge station locations across the US</a:t>
            </a:r>
          </a:p>
          <a:p>
            <a:pPr>
              <a:lnSpc>
                <a:spcPct val="90000"/>
              </a:lnSpc>
              <a:spcBef>
                <a:spcPts val="600"/>
              </a:spcBef>
              <a:buFont typeface="+mj-lt"/>
              <a:buAutoNum type="arabicPeriod"/>
            </a:pPr>
            <a:endParaRPr lang="en-US" sz="1600" dirty="0"/>
          </a:p>
          <a:p>
            <a:pPr marL="0" indent="0">
              <a:lnSpc>
                <a:spcPct val="90000"/>
              </a:lnSpc>
              <a:spcBef>
                <a:spcPts val="600"/>
              </a:spcBef>
              <a:buNone/>
            </a:pPr>
            <a:r>
              <a:rPr lang="en-US" sz="1600" b="1" i="1" dirty="0"/>
              <a:t>Data Aggregation/Munging:</a:t>
            </a:r>
          </a:p>
          <a:p>
            <a:pPr marL="0" indent="0">
              <a:lnSpc>
                <a:spcPct val="90000"/>
              </a:lnSpc>
              <a:spcBef>
                <a:spcPts val="600"/>
              </a:spcBef>
              <a:buNone/>
            </a:pPr>
            <a:r>
              <a:rPr lang="en-US" sz="1200" i="1" dirty="0"/>
              <a:t>We utilized three data sources to assist in our analysis:</a:t>
            </a:r>
            <a:endParaRPr lang="en-US" sz="1200" b="1" i="1" dirty="0"/>
          </a:p>
          <a:p>
            <a:pPr>
              <a:lnSpc>
                <a:spcPct val="90000"/>
              </a:lnSpc>
              <a:spcBef>
                <a:spcPts val="600"/>
              </a:spcBef>
              <a:buFont typeface="Arial" panose="020B0604020202020204" pitchFamily="34" charset="0"/>
              <a:buChar char="•"/>
            </a:pPr>
            <a:r>
              <a:rPr lang="en-US" sz="1200" i="1" dirty="0"/>
              <a:t>Standardized the state emissions data and the EV station data with </a:t>
            </a:r>
            <a:r>
              <a:rPr lang="en-US" sz="1200" i="1" dirty="0" err="1"/>
              <a:t>Jupyter</a:t>
            </a:r>
            <a:r>
              <a:rPr lang="en-US" sz="1200" i="1" dirty="0"/>
              <a:t> Notebook</a:t>
            </a:r>
          </a:p>
          <a:p>
            <a:pPr>
              <a:lnSpc>
                <a:spcPct val="90000"/>
              </a:lnSpc>
              <a:spcBef>
                <a:spcPts val="600"/>
              </a:spcBef>
              <a:buFont typeface="Arial" panose="020B0604020202020204" pitchFamily="34" charset="0"/>
              <a:buChar char="•"/>
            </a:pPr>
            <a:r>
              <a:rPr lang="en-US" sz="1200" dirty="0"/>
              <a:t>Created a SQLite database with Flask routes to store our standardized data</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Data Visualizations:</a:t>
            </a:r>
          </a:p>
          <a:p>
            <a:pPr>
              <a:lnSpc>
                <a:spcPct val="90000"/>
              </a:lnSpc>
              <a:spcBef>
                <a:spcPts val="600"/>
              </a:spcBef>
              <a:buFont typeface="Arial" panose="020B0604020202020204" pitchFamily="34" charset="0"/>
              <a:buChar char="•"/>
            </a:pPr>
            <a:r>
              <a:rPr lang="en-US" sz="1200" dirty="0"/>
              <a:t>Utilized Leaflet, D3, Chart JS to generate visualizations from our database</a:t>
            </a:r>
          </a:p>
          <a:p>
            <a:pPr>
              <a:lnSpc>
                <a:spcPct val="90000"/>
              </a:lnSpc>
              <a:spcBef>
                <a:spcPts val="600"/>
              </a:spcBef>
              <a:buFont typeface="Arial" panose="020B0604020202020204" pitchFamily="34" charset="0"/>
              <a:buChar char="•"/>
            </a:pPr>
            <a:r>
              <a:rPr lang="en-US" sz="1200" dirty="0"/>
              <a:t>Created a website to host or analysis</a:t>
            </a:r>
          </a:p>
        </p:txBody>
      </p:sp>
    </p:spTree>
    <p:extLst>
      <p:ext uri="{BB962C8B-B14F-4D97-AF65-F5344CB8AC3E}">
        <p14:creationId xmlns:p14="http://schemas.microsoft.com/office/powerpoint/2010/main" val="402767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a:bodyPr>
          <a:lstStyle/>
          <a:p>
            <a:r>
              <a:rPr lang="en-US" dirty="0"/>
              <a:t>Live demo</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6</a:t>
            </a:fld>
            <a:endParaRPr lang="en-US"/>
          </a:p>
        </p:txBody>
      </p:sp>
      <p:pic>
        <p:nvPicPr>
          <p:cNvPr id="8" name="Picture 7">
            <a:extLst>
              <a:ext uri="{FF2B5EF4-FFF2-40B4-BE49-F238E27FC236}">
                <a16:creationId xmlns:a16="http://schemas.microsoft.com/office/drawing/2014/main" id="{D1966AAA-53E8-4E92-9749-5C953309D8D2}"/>
              </a:ext>
            </a:extLst>
          </p:cNvPr>
          <p:cNvPicPr>
            <a:picLocks noChangeAspect="1"/>
          </p:cNvPicPr>
          <p:nvPr/>
        </p:nvPicPr>
        <p:blipFill>
          <a:blip r:embed="rId2"/>
          <a:stretch>
            <a:fillRect/>
          </a:stretch>
        </p:blipFill>
        <p:spPr>
          <a:xfrm>
            <a:off x="628650" y="1416219"/>
            <a:ext cx="6011578" cy="4385069"/>
          </a:xfrm>
          <a:prstGeom prst="rect">
            <a:avLst/>
          </a:prstGeom>
        </p:spPr>
      </p:pic>
    </p:spTree>
    <p:extLst>
      <p:ext uri="{BB962C8B-B14F-4D97-AF65-F5344CB8AC3E}">
        <p14:creationId xmlns:p14="http://schemas.microsoft.com/office/powerpoint/2010/main" val="2001394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p:txBody>
          <a:bodyPr>
            <a:normAutofit/>
          </a:bodyPr>
          <a:lstStyle/>
          <a:p>
            <a:r>
              <a:rPr lang="en-US" sz="2800" dirty="0"/>
              <a:t>Conclusion</a:t>
            </a:r>
          </a:p>
        </p:txBody>
      </p:sp>
      <p:sp>
        <p:nvSpPr>
          <p:cNvPr id="4" name="Slide Number Placeholder 3">
            <a:extLst>
              <a:ext uri="{FF2B5EF4-FFF2-40B4-BE49-F238E27FC236}">
                <a16:creationId xmlns:a16="http://schemas.microsoft.com/office/drawing/2014/main" id="{2D3BE1B5-2466-421F-B4C6-22AABCEADB00}"/>
              </a:ext>
            </a:extLst>
          </p:cNvPr>
          <p:cNvSpPr>
            <a:spLocks noGrp="1"/>
          </p:cNvSpPr>
          <p:nvPr>
            <p:ph type="sldNum" sz="quarter" idx="12"/>
          </p:nvPr>
        </p:nvSpPr>
        <p:spPr/>
        <p:txBody>
          <a:bodyPr/>
          <a:lstStyle/>
          <a:p>
            <a:fld id="{FD5DA0F0-1D62-4FDB-A121-3187D2513FEB}" type="slidenum">
              <a:rPr lang="en-US" smtClean="0"/>
              <a:pPr/>
              <a:t>7</a:t>
            </a:fld>
            <a:endParaRPr lang="en-US"/>
          </a:p>
        </p:txBody>
      </p:sp>
      <p:sp>
        <p:nvSpPr>
          <p:cNvPr id="6" name="Content Placeholder 2">
            <a:extLst>
              <a:ext uri="{FF2B5EF4-FFF2-40B4-BE49-F238E27FC236}">
                <a16:creationId xmlns:a16="http://schemas.microsoft.com/office/drawing/2014/main" id="{BD07FF81-2A47-4825-BD6F-AAB73C6D6303}"/>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endParaRPr lang="en-US" sz="1600" b="1" i="1" dirty="0"/>
          </a:p>
          <a:p>
            <a:pPr marL="0" indent="0">
              <a:lnSpc>
                <a:spcPct val="90000"/>
              </a:lnSpc>
              <a:spcBef>
                <a:spcPts val="600"/>
              </a:spcBef>
              <a:buNone/>
            </a:pPr>
            <a:r>
              <a:rPr lang="en-US" sz="1600" b="1" i="1" dirty="0"/>
              <a:t>Observations:</a:t>
            </a:r>
          </a:p>
          <a:p>
            <a:pPr>
              <a:lnSpc>
                <a:spcPct val="90000"/>
              </a:lnSpc>
              <a:spcBef>
                <a:spcPts val="600"/>
              </a:spcBef>
              <a:buFont typeface="Arial" panose="020B0604020202020204" pitchFamily="34" charset="0"/>
              <a:buChar char="•"/>
            </a:pPr>
            <a:r>
              <a:rPr lang="en-US" sz="1200" i="1" dirty="0"/>
              <a:t>CO2 peaked in 2007 and has since been trending down</a:t>
            </a:r>
          </a:p>
          <a:p>
            <a:pPr>
              <a:lnSpc>
                <a:spcPct val="90000"/>
              </a:lnSpc>
              <a:spcBef>
                <a:spcPts val="600"/>
              </a:spcBef>
              <a:buFont typeface="Arial" panose="020B0604020202020204" pitchFamily="34" charset="0"/>
              <a:buChar char="•"/>
            </a:pPr>
            <a:r>
              <a:rPr lang="en-US" sz="1200" i="1" dirty="0"/>
              <a:t>Texas is an outlier in terms of their total CO2 emission volume</a:t>
            </a:r>
          </a:p>
          <a:p>
            <a:pPr>
              <a:lnSpc>
                <a:spcPct val="90000"/>
              </a:lnSpc>
              <a:spcBef>
                <a:spcPts val="600"/>
              </a:spcBef>
              <a:buFont typeface="Arial" panose="020B0604020202020204" pitchFamily="34" charset="0"/>
              <a:buChar char="•"/>
            </a:pPr>
            <a:r>
              <a:rPr lang="en-US" sz="1200" i="1" dirty="0"/>
              <a:t>The network of EV charging stations is expansive and continues to grow</a:t>
            </a:r>
          </a:p>
          <a:p>
            <a:pPr lvl="1">
              <a:lnSpc>
                <a:spcPct val="90000"/>
              </a:lnSpc>
              <a:spcBef>
                <a:spcPts val="600"/>
              </a:spcBef>
              <a:buFont typeface="Arial" panose="020B0604020202020204" pitchFamily="34" charset="0"/>
              <a:buChar char="•"/>
            </a:pPr>
            <a:r>
              <a:rPr lang="en-US" sz="1200" i="1" dirty="0"/>
              <a:t>Some states, such as California which is the leader in number of EV charging stations, intend to phase out all new gas vehicles by 2035</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Next steps and future analysis:</a:t>
            </a:r>
          </a:p>
          <a:p>
            <a:pPr>
              <a:lnSpc>
                <a:spcPct val="90000"/>
              </a:lnSpc>
              <a:spcBef>
                <a:spcPts val="600"/>
              </a:spcBef>
              <a:buFont typeface="Arial" panose="020B0604020202020204" pitchFamily="34" charset="0"/>
              <a:buChar char="•"/>
            </a:pPr>
            <a:r>
              <a:rPr lang="en-US" sz="1200" dirty="0"/>
              <a:t>Understand how EV infrastructure impacts the commercial market</a:t>
            </a:r>
          </a:p>
          <a:p>
            <a:pPr>
              <a:lnSpc>
                <a:spcPct val="90000"/>
              </a:lnSpc>
              <a:spcBef>
                <a:spcPts val="600"/>
              </a:spcBef>
              <a:buFont typeface="Arial" panose="020B0604020202020204" pitchFamily="34" charset="0"/>
              <a:buChar char="•"/>
            </a:pPr>
            <a:r>
              <a:rPr lang="en-US" sz="1200" dirty="0"/>
              <a:t>Understand how state size affect the total emissions they generate</a:t>
            </a:r>
          </a:p>
          <a:p>
            <a:pPr>
              <a:lnSpc>
                <a:spcPct val="90000"/>
              </a:lnSpc>
              <a:spcBef>
                <a:spcPts val="600"/>
              </a:spcBef>
              <a:buFont typeface="Arial" panose="020B0604020202020204" pitchFamily="34" charset="0"/>
              <a:buChar char="•"/>
            </a:pPr>
            <a:r>
              <a:rPr lang="en-US" sz="1200" dirty="0"/>
              <a:t>Understand what share transportation has in US total CO2 emissions</a:t>
            </a:r>
          </a:p>
        </p:txBody>
      </p:sp>
    </p:spTree>
    <p:extLst>
      <p:ext uri="{BB962C8B-B14F-4D97-AF65-F5344CB8AC3E}">
        <p14:creationId xmlns:p14="http://schemas.microsoft.com/office/powerpoint/2010/main" val="18167047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462</TotalTime>
  <Words>519</Words>
  <Application>Microsoft Office PowerPoint</Application>
  <PresentationFormat>On-screen Show (4:3)</PresentationFormat>
  <Paragraphs>65</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Trebuchet MS</vt:lpstr>
      <vt:lpstr>Wingdings 3</vt:lpstr>
      <vt:lpstr>Facet</vt:lpstr>
      <vt:lpstr>UCB Data Analytics Bootcamp 2020    Analysis of  USA emissions  and EV adoption</vt:lpstr>
      <vt:lpstr>Agenda:   1. Project methodology  2. Data sources &amp; coding approach  3. Project findings and visualizations</vt:lpstr>
      <vt:lpstr>Background and mission overview</vt:lpstr>
      <vt:lpstr>Problem statement and thesis</vt:lpstr>
      <vt:lpstr>Data analysis methodology</vt:lpstr>
      <vt:lpstr>Live demo</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UCB Data Analytics Bootcamp Spring 2020    Clinical trials analysis</dc:title>
  <dc:creator>Garskovas, Raymond</dc:creator>
  <cp:lastModifiedBy>Garskovas, Raymond</cp:lastModifiedBy>
  <cp:revision>32</cp:revision>
  <dcterms:created xsi:type="dcterms:W3CDTF">2020-10-07T18:04:12Z</dcterms:created>
  <dcterms:modified xsi:type="dcterms:W3CDTF">2020-10-18T18:58:50Z</dcterms:modified>
</cp:coreProperties>
</file>